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71" r:id="rId3"/>
    <p:sldId id="1099" r:id="rId4"/>
    <p:sldId id="270" r:id="rId5"/>
    <p:sldId id="1102" r:id="rId6"/>
    <p:sldId id="1101" r:id="rId7"/>
    <p:sldId id="1103" r:id="rId8"/>
    <p:sldId id="1105" r:id="rId9"/>
    <p:sldId id="110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71" autoAdjust="0"/>
    <p:restoredTop sz="95673"/>
  </p:normalViewPr>
  <p:slideViewPr>
    <p:cSldViewPr snapToGrid="0">
      <p:cViewPr varScale="1">
        <p:scale>
          <a:sx n="86" d="100"/>
          <a:sy n="86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55C94-29AA-4941-9AA2-E930D34DFAD8}" type="datetimeFigureOut">
              <a:rPr lang="fi-FI" smtClean="0"/>
              <a:t>26.5.2026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5FAA6-9AE4-48F8-93E9-2A1E4BFBF3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39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nar_shade_blue.png" descr="inar_shade_blue.png"/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859"/>
            <a:ext cx="1218961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Kuva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542" y="2537140"/>
            <a:ext cx="4928055" cy="41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5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84" y="365125"/>
            <a:ext cx="1063981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34248" y="6356349"/>
            <a:ext cx="2743200" cy="365125"/>
          </a:xfrm>
        </p:spPr>
        <p:txBody>
          <a:bodyPr/>
          <a:lstStyle/>
          <a:p>
            <a:fld id="{F151EF2E-41B5-429C-910B-1CEDA910E71F}" type="datetime1">
              <a:rPr lang="fi-FI" smtClean="0"/>
              <a:t>26.5.2026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1810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21369" y="6356349"/>
            <a:ext cx="2743200" cy="365125"/>
          </a:xfrm>
        </p:spPr>
        <p:txBody>
          <a:bodyPr/>
          <a:lstStyle/>
          <a:p>
            <a:fld id="{A1DC37BE-CEE5-4540-B2F8-69D87B82EA50}" type="datetime1">
              <a:rPr lang="fi-FI" smtClean="0"/>
              <a:t>26.5.2026</a:t>
            </a:fld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253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51527"/>
            <a:ext cx="3932237" cy="8955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94601"/>
            <a:ext cx="3932237" cy="30743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975" y="6356349"/>
            <a:ext cx="2743200" cy="365125"/>
          </a:xfrm>
        </p:spPr>
        <p:txBody>
          <a:bodyPr/>
          <a:lstStyle/>
          <a:p>
            <a:fld id="{813E5116-F0DD-41DB-A22F-A9ADE6D5605D}" type="datetime1">
              <a:rPr lang="fi-FI" smtClean="0"/>
              <a:t>26.5.2026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06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68049"/>
            <a:ext cx="3932237" cy="8210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65926"/>
            <a:ext cx="3932237" cy="32030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66823" y="6356349"/>
            <a:ext cx="2743200" cy="365125"/>
          </a:xfrm>
        </p:spPr>
        <p:txBody>
          <a:bodyPr/>
          <a:lstStyle/>
          <a:p>
            <a:fld id="{3A49F3D6-2442-41A0-ACEC-5DB9E70437D8}" type="datetime1">
              <a:rPr lang="fi-FI" smtClean="0"/>
              <a:t>26.5.2026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24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nar_shade_blue.png" descr="inar_shade_blue.png"/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14152" y="2408114"/>
            <a:ext cx="9144000" cy="204177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614152" y="463234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15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nar_shade_blue.png" descr="inar_shade_blue.png"/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14152" y="2408114"/>
            <a:ext cx="9144000" cy="204177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614152" y="463234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69" y="139930"/>
            <a:ext cx="2082174" cy="16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nar_shade_blue.png" descr="inar_shade_blue.png"/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152" y="2408114"/>
            <a:ext cx="9144000" cy="204177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152" y="463234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49" y="172900"/>
            <a:ext cx="2381291" cy="10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nar_shade_blue.png" descr="inar_shade_blue.png"/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152" y="2408114"/>
            <a:ext cx="9144000" cy="204177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152" y="463234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05" y="271550"/>
            <a:ext cx="2365175" cy="102417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78" y="0"/>
            <a:ext cx="1718226" cy="14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5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A06D-D942-4AE6-8219-5DC925452B8A}" type="datetime1">
              <a:rPr lang="fi-FI" smtClean="0"/>
              <a:t>26.5.2026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162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8050" y="6356349"/>
            <a:ext cx="2743200" cy="365125"/>
          </a:xfrm>
        </p:spPr>
        <p:txBody>
          <a:bodyPr/>
          <a:lstStyle/>
          <a:p>
            <a:fld id="{9CEF0204-CAB1-4F8F-AC31-84AFFB3038BE}" type="datetime1">
              <a:rPr lang="fi-FI" smtClean="0"/>
              <a:t>26.5.2026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912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648200" y="6318965"/>
            <a:ext cx="2743200" cy="365125"/>
          </a:xfrm>
        </p:spPr>
        <p:txBody>
          <a:bodyPr/>
          <a:lstStyle/>
          <a:p>
            <a:fld id="{9CEF0204-CAB1-4F8F-AC31-84AFFB3038BE}" type="datetime1">
              <a:rPr lang="fi-FI" smtClean="0"/>
              <a:t>26.5.2026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084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365125"/>
            <a:ext cx="10518776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25975" y="6356350"/>
            <a:ext cx="2743200" cy="365125"/>
          </a:xfrm>
        </p:spPr>
        <p:txBody>
          <a:bodyPr/>
          <a:lstStyle/>
          <a:p>
            <a:fld id="{39931BF4-DB36-4470-B4CE-0FFC3913C50B}" type="datetime1">
              <a:rPr lang="fi-FI" smtClean="0"/>
              <a:t>26.5.2026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71C0-161F-44AA-8BAE-35D52211D0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566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2597" y="365125"/>
            <a:ext cx="8121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7154C3-4176-443F-9830-01C25F1B93E0}" type="datetime1">
              <a:rPr lang="fi-FI" smtClean="0"/>
              <a:pPr/>
              <a:t>26.5.2026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A71C0-161F-44AA-8BAE-35D52211D08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413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8" r:id="rId4"/>
    <p:sldLayoutId id="2147483661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DF32-2BA4-6B42-81BC-136585168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580" y="1480457"/>
            <a:ext cx="10725220" cy="2721570"/>
          </a:xfrm>
          <a:solidFill>
            <a:schemeClr val="bg1">
              <a:alpha val="13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GB" b="1" i="0" u="none" strike="noStrike" dirty="0">
                <a:ln w="22225">
                  <a:solidFill>
                    <a:sysClr val="windowText" lastClr="000000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rPr>
              <a:t>Identification of ice particle types using radar and ceilometer depolarisation observations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E0816-E2EE-7948-B3DD-1DBB2A73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580" y="4357066"/>
            <a:ext cx="8617020" cy="2343779"/>
          </a:xfrm>
          <a:solidFill>
            <a:schemeClr val="bg1">
              <a:alpha val="17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sz="2800" dirty="0"/>
              <a:t>Dmitri Moisseev</a:t>
            </a:r>
            <a:r>
              <a:rPr lang="en-GB" sz="2800" baseline="30000" dirty="0"/>
              <a:t>1</a:t>
            </a:r>
            <a:r>
              <a:rPr lang="en-GB" sz="2800" dirty="0"/>
              <a:t>, Maximilian Maahn</a:t>
            </a:r>
            <a:r>
              <a:rPr lang="en-GB" sz="2800" baseline="30000" dirty="0"/>
              <a:t>2</a:t>
            </a:r>
            <a:r>
              <a:rPr lang="en-GB" sz="2800" dirty="0"/>
              <a:t>, Nils Pfeifer</a:t>
            </a:r>
            <a:r>
              <a:rPr lang="en-GB" sz="2800" baseline="30000" dirty="0"/>
              <a:t>2</a:t>
            </a:r>
            <a:r>
              <a:rPr lang="en-GB" sz="2800" dirty="0"/>
              <a:t>,</a:t>
            </a:r>
            <a:r>
              <a:rPr lang="en-GB" sz="2800" baseline="30000" dirty="0"/>
              <a:t> </a:t>
            </a:r>
            <a:r>
              <a:rPr lang="en-GB" sz="2800" dirty="0"/>
              <a:t> Annakaisa von Lerber</a:t>
            </a:r>
            <a:r>
              <a:rPr lang="en-GB" sz="2800" baseline="30000" dirty="0"/>
              <a:t>3</a:t>
            </a:r>
          </a:p>
          <a:p>
            <a:pPr algn="l"/>
            <a:r>
              <a:rPr lang="en-US" sz="2800" baseline="30000" dirty="0"/>
              <a:t>1 </a:t>
            </a:r>
            <a:r>
              <a:rPr lang="en-US" sz="2800" dirty="0"/>
              <a:t>University of Helsinki, Finland </a:t>
            </a:r>
          </a:p>
          <a:p>
            <a:pPr algn="l"/>
            <a:r>
              <a:rPr lang="en-US" sz="2800" baseline="30000" dirty="0"/>
              <a:t>2 </a:t>
            </a:r>
            <a:r>
              <a:rPr lang="en-US" sz="2800" dirty="0"/>
              <a:t>University of Leipzig, Germany</a:t>
            </a:r>
          </a:p>
          <a:p>
            <a:pPr algn="l"/>
            <a:r>
              <a:rPr lang="en-US" sz="2800" baseline="30000" dirty="0"/>
              <a:t>3 </a:t>
            </a:r>
            <a:r>
              <a:rPr lang="en-US" sz="2800" dirty="0"/>
              <a:t>Finnish Meteorological Institute, Finland</a:t>
            </a:r>
          </a:p>
        </p:txBody>
      </p:sp>
    </p:spTree>
    <p:extLst>
      <p:ext uri="{BB962C8B-B14F-4D97-AF65-F5344CB8AC3E}">
        <p14:creationId xmlns:p14="http://schemas.microsoft.com/office/powerpoint/2010/main" val="327144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AA35-5711-09EE-5DF5-5F7DFCFF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6" y="278161"/>
            <a:ext cx="10515600" cy="800476"/>
          </a:xfrm>
        </p:spPr>
        <p:txBody>
          <a:bodyPr>
            <a:normAutofit/>
          </a:bodyPr>
          <a:lstStyle/>
          <a:p>
            <a:r>
              <a:rPr lang="en-US" sz="3600" dirty="0"/>
              <a:t>Why depolarization observations are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14CF-C9E2-541E-F8AF-074E476CC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8745"/>
            <a:ext cx="10805933" cy="44529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Lidar/ALC: </a:t>
            </a:r>
          </a:p>
          <a:p>
            <a:pPr>
              <a:lnSpc>
                <a:spcPct val="110000"/>
              </a:lnSpc>
            </a:pPr>
            <a:r>
              <a:rPr lang="en-US" dirty="0"/>
              <a:t>8 cloud profiling stations are currently reporting </a:t>
            </a:r>
            <a:r>
              <a:rPr lang="en-US" b="1" dirty="0"/>
              <a:t>lidar volume </a:t>
            </a:r>
            <a:r>
              <a:rPr lang="en-US" b="1" dirty="0" err="1"/>
              <a:t>depolarisation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Hyytiälä</a:t>
            </a:r>
            <a:r>
              <a:rPr lang="en-US" dirty="0"/>
              <a:t>, </a:t>
            </a:r>
            <a:r>
              <a:rPr lang="en-US" dirty="0" err="1"/>
              <a:t>Kenttärova</a:t>
            </a:r>
            <a:r>
              <a:rPr lang="en-US" dirty="0"/>
              <a:t>, Leipzig, Limassol, </a:t>
            </a:r>
            <a:r>
              <a:rPr lang="en-US" dirty="0" err="1"/>
              <a:t>Melpitz</a:t>
            </a:r>
            <a:r>
              <a:rPr lang="en-US" dirty="0"/>
              <a:t>, Mindelo, </a:t>
            </a:r>
            <a:r>
              <a:rPr lang="en-US" dirty="0" err="1"/>
              <a:t>Payerne</a:t>
            </a:r>
            <a:r>
              <a:rPr lang="en-US" dirty="0"/>
              <a:t>, Warsaw)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Cloud radars:</a:t>
            </a:r>
          </a:p>
          <a:p>
            <a:pPr>
              <a:lnSpc>
                <a:spcPct val="110000"/>
              </a:lnSpc>
            </a:pPr>
            <a:r>
              <a:rPr lang="en-US" dirty="0"/>
              <a:t>12 stations report </a:t>
            </a:r>
            <a:r>
              <a:rPr lang="en-US" b="1" dirty="0"/>
              <a:t>LDR</a:t>
            </a:r>
            <a:r>
              <a:rPr lang="en-US" dirty="0"/>
              <a:t> observations (Bucharest, Campina, </a:t>
            </a:r>
            <a:r>
              <a:rPr lang="en-US" dirty="0" err="1"/>
              <a:t>Hyytiälä</a:t>
            </a:r>
            <a:r>
              <a:rPr lang="en-US" dirty="0"/>
              <a:t>, Julich, </a:t>
            </a:r>
            <a:r>
              <a:rPr lang="en-US" dirty="0" err="1"/>
              <a:t>Kenttärova</a:t>
            </a:r>
            <a:r>
              <a:rPr lang="en-US" dirty="0"/>
              <a:t>, Lampedusa, Limassol, Lindenberg, Mindelo, Munich, </a:t>
            </a:r>
            <a:r>
              <a:rPr lang="en-US" dirty="0" err="1"/>
              <a:t>Norunda</a:t>
            </a:r>
            <a:r>
              <a:rPr lang="en-US" dirty="0"/>
              <a:t>, Potenza)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What do these observations tell us about cloud microphysics?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D1B80-6464-B95E-7931-1185B8C8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A06D-D942-4AE6-8219-5DC925452B8A}" type="datetime1">
              <a:rPr lang="fi-FI" smtClean="0"/>
              <a:t>26.5.2026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6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74295-FE14-C58E-B548-2A8EA7C7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63" y="4702174"/>
            <a:ext cx="4432300" cy="201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02F71-5221-72C4-69FA-37E73097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3" y="2756950"/>
            <a:ext cx="3037737" cy="1808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E46F5-F7A7-3B81-3E5E-9CF4646FF01C}"/>
              </a:ext>
            </a:extLst>
          </p:cNvPr>
          <p:cNvSpPr txBox="1"/>
          <p:nvPr/>
        </p:nvSpPr>
        <p:spPr>
          <a:xfrm>
            <a:off x="572862" y="187307"/>
            <a:ext cx="108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3200" dirty="0"/>
              <a:t>Can we identify the transition from one particle type to another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7B132-B3EA-C24B-69CE-2EBC7997CDE8}"/>
              </a:ext>
            </a:extLst>
          </p:cNvPr>
          <p:cNvSpPr txBox="1"/>
          <p:nvPr/>
        </p:nvSpPr>
        <p:spPr>
          <a:xfrm>
            <a:off x="4791919" y="1173107"/>
            <a:ext cx="62040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What are the LDR and 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d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(lidar volume depolarisaiton) values for crystals?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5EAEB-C05A-C86F-9D1E-E9670BDC4320}"/>
              </a:ext>
            </a:extLst>
          </p:cNvPr>
          <p:cNvSpPr txBox="1"/>
          <p:nvPr/>
        </p:nvSpPr>
        <p:spPr>
          <a:xfrm>
            <a:off x="4791919" y="3408597"/>
            <a:ext cx="6313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LDR and 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changes during aggregation?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A65C9-9783-9C69-A6B7-6E35079C7E84}"/>
              </a:ext>
            </a:extLst>
          </p:cNvPr>
          <p:cNvSpPr txBox="1"/>
          <p:nvPr/>
        </p:nvSpPr>
        <p:spPr>
          <a:xfrm>
            <a:off x="5515030" y="5317259"/>
            <a:ext cx="5590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riming affects LDR and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Calibri" panose="020F0502020204030204" pitchFamily="34" charset="0"/>
              </a:rPr>
              <a:t> d </a:t>
            </a:r>
            <a:r>
              <a:rPr lang="en-FI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CBE28-414D-133C-2E11-5FE7167F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3" y="1100926"/>
            <a:ext cx="3988297" cy="15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9D7E17-2BDC-9632-1B3F-30CE77366465}"/>
              </a:ext>
            </a:extLst>
          </p:cNvPr>
          <p:cNvSpPr/>
          <p:nvPr/>
        </p:nvSpPr>
        <p:spPr>
          <a:xfrm>
            <a:off x="397279" y="4817661"/>
            <a:ext cx="4911701" cy="103822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Title 1">
            <a:extLst>
              <a:ext uri="{FF2B5EF4-FFF2-40B4-BE49-F238E27FC236}">
                <a16:creationId xmlns:a16="http://schemas.microsoft.com/office/drawing/2014/main" id="{2953BD19-8AE4-3E22-9C2E-892B4F0F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79" y="162149"/>
            <a:ext cx="8121202" cy="809324"/>
          </a:xfrm>
        </p:spPr>
        <p:txBody>
          <a:bodyPr>
            <a:normAutofit/>
          </a:bodyPr>
          <a:lstStyle/>
          <a:p>
            <a:r>
              <a:rPr lang="en-US" dirty="0" err="1"/>
              <a:t>Hyytiälä</a:t>
            </a:r>
            <a:r>
              <a:rPr lang="en-US" dirty="0"/>
              <a:t> measurements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grass, building, outdoor, sky&#10;&#10;Description automatically generated">
            <a:extLst>
              <a:ext uri="{FF2B5EF4-FFF2-40B4-BE49-F238E27FC236}">
                <a16:creationId xmlns:a16="http://schemas.microsoft.com/office/drawing/2014/main" id="{02497CC2-C65D-9F13-8EF8-D553D868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83" y="1753763"/>
            <a:ext cx="2172545" cy="2896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2DF80-F97E-09AF-3F05-28570E3B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21" y="1758142"/>
            <a:ext cx="1698413" cy="2892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75250-B1A2-D127-CB17-83BF13BC9023}"/>
              </a:ext>
            </a:extLst>
          </p:cNvPr>
          <p:cNvSpPr txBox="1"/>
          <p:nvPr/>
        </p:nvSpPr>
        <p:spPr>
          <a:xfrm>
            <a:off x="472646" y="4864318"/>
            <a:ext cx="2403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94 GHz cloud radar</a:t>
            </a:r>
          </a:p>
          <a:p>
            <a:r>
              <a:rPr lang="en-US" sz="2000" dirty="0"/>
              <a:t>EL = 90</a:t>
            </a:r>
            <a:r>
              <a:rPr lang="en-US" sz="2000" baseline="30000" dirty="0"/>
              <a:t>o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 = 3 mm, LDR</a:t>
            </a:r>
          </a:p>
          <a:p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FDE1C-B767-A50D-2653-A444397C4A25}"/>
              </a:ext>
            </a:extLst>
          </p:cNvPr>
          <p:cNvSpPr txBox="1"/>
          <p:nvPr/>
        </p:nvSpPr>
        <p:spPr>
          <a:xfrm>
            <a:off x="2772256" y="4864318"/>
            <a:ext cx="2614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Vaisala CL61</a:t>
            </a:r>
          </a:p>
          <a:p>
            <a:r>
              <a:rPr lang="en-US" sz="2000" dirty="0"/>
              <a:t>EL = 87</a:t>
            </a:r>
            <a:r>
              <a:rPr lang="en-US" sz="2000" baseline="30000" dirty="0"/>
              <a:t>o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 = 910.5 nm, depolarization ratio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0219B-986E-CF9B-A021-869DC1127974}"/>
              </a:ext>
            </a:extLst>
          </p:cNvPr>
          <p:cNvSpPr txBox="1"/>
          <p:nvPr/>
        </p:nvSpPr>
        <p:spPr>
          <a:xfrm>
            <a:off x="8379585" y="1753763"/>
            <a:ext cx="35423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Video In-Situ Snowfall Sensor (Univ. Leipzig)</a:t>
            </a:r>
          </a:p>
          <a:p>
            <a:pPr lvl="0">
              <a:defRPr/>
            </a:pPr>
            <a:r>
              <a:rPr lang="en-US" sz="2400" dirty="0"/>
              <a:t>High-resolution images (40-60 </a:t>
            </a:r>
            <a:r>
              <a:rPr lang="en-US" sz="2400" dirty="0" err="1"/>
              <a:t>μm</a:t>
            </a:r>
            <a:r>
              <a:rPr lang="en-US" sz="2400" dirty="0"/>
              <a:t>) from 2 angles, PSD, velocity, particle images 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0BCD9-D966-B745-9E5A-3A624CDDCB3B}"/>
              </a:ext>
            </a:extLst>
          </p:cNvPr>
          <p:cNvSpPr txBox="1"/>
          <p:nvPr/>
        </p:nvSpPr>
        <p:spPr>
          <a:xfrm>
            <a:off x="5549489" y="4817661"/>
            <a:ext cx="612829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Collocated observations during winters: 2021/22, 2023/24, 2024/25, 2025/26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5DF10-9CA2-4EB5-3A74-A2981F400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30085" r="14619" b="12330"/>
          <a:stretch>
            <a:fillRect/>
          </a:stretch>
        </p:blipFill>
        <p:spPr>
          <a:xfrm>
            <a:off x="4993904" y="1767774"/>
            <a:ext cx="3296050" cy="2794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284C8F-26C1-8ED7-5662-DD3340C50A1C}"/>
              </a:ext>
            </a:extLst>
          </p:cNvPr>
          <p:cNvSpPr txBox="1"/>
          <p:nvPr/>
        </p:nvSpPr>
        <p:spPr>
          <a:xfrm>
            <a:off x="397279" y="6168395"/>
            <a:ext cx="9022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1600" dirty="0"/>
              <a:t>Maahn, M., Moisseev, D., Steinke, I., Maherndl, N., and Shupe, M. D., (2024): Introducing the Video In Situ Snowfall Sensor (VISSS), Atmos. Meas. Tech., 17, 899–919, https://doi.org/10.5194/amt-17-899-2024</a:t>
            </a:r>
          </a:p>
        </p:txBody>
      </p:sp>
    </p:spTree>
    <p:extLst>
      <p:ext uri="{BB962C8B-B14F-4D97-AF65-F5344CB8AC3E}">
        <p14:creationId xmlns:p14="http://schemas.microsoft.com/office/powerpoint/2010/main" val="74071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6459A-854F-A2F8-A691-9246266D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37BE-CEE5-4540-B2F8-69D87B82EA50}" type="datetime1">
              <a:rPr lang="fi-FI" smtClean="0"/>
              <a:t>26.5.2026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CAC49-F49F-3E45-6838-DC107DC0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8" y="68263"/>
            <a:ext cx="6728284" cy="6721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AF47E-6A24-2D54-8FBB-BB914E2AB817}"/>
              </a:ext>
            </a:extLst>
          </p:cNvPr>
          <p:cNvSpPr txBox="1"/>
          <p:nvPr/>
        </p:nvSpPr>
        <p:spPr>
          <a:xfrm>
            <a:off x="7179375" y="219919"/>
            <a:ext cx="464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600" dirty="0"/>
              <a:t>VISSS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58FCF-5647-B079-01D6-9B2E38A1D331}"/>
              </a:ext>
            </a:extLst>
          </p:cNvPr>
          <p:cNvSpPr txBox="1"/>
          <p:nvPr/>
        </p:nvSpPr>
        <p:spPr>
          <a:xfrm>
            <a:off x="6924733" y="1896317"/>
            <a:ext cx="464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400" dirty="0"/>
              <a:t>Proxy for mass weighted mean diameter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1FFE8-A381-44E9-EF95-5630CD09F0EA}"/>
              </a:ext>
            </a:extLst>
          </p:cNvPr>
          <p:cNvSpPr txBox="1"/>
          <p:nvPr/>
        </p:nvSpPr>
        <p:spPr>
          <a:xfrm>
            <a:off x="6924733" y="5326282"/>
            <a:ext cx="490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400" dirty="0"/>
              <a:t>Particle complexity, ratio of particle perimeter to perimeter of a disk with the same area (Garrett et al., 2012)</a:t>
            </a:r>
          </a:p>
        </p:txBody>
      </p:sp>
    </p:spTree>
    <p:extLst>
      <p:ext uri="{BB962C8B-B14F-4D97-AF65-F5344CB8AC3E}">
        <p14:creationId xmlns:p14="http://schemas.microsoft.com/office/powerpoint/2010/main" val="237870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03D6-0CF2-119D-F8DD-B4C0AC3B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1F0FB84-B5B2-CBCA-F224-7F519FD4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826" y="124951"/>
            <a:ext cx="6530486" cy="1356607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Low lidar depolarisation values (</a:t>
            </a:r>
            <a:r>
              <a:rPr lang="en-GB" sz="3600" b="1" dirty="0">
                <a:solidFill>
                  <a:srgbClr val="0070C0"/>
                </a:solidFill>
              </a:rPr>
              <a:t>0.05</a:t>
            </a:r>
            <a:r>
              <a:rPr lang="en-GB" sz="3600" dirty="0"/>
              <a:t>) in pristine dendrites / aggregation rises them to </a:t>
            </a:r>
            <a:r>
              <a:rPr lang="en-GB" sz="3600" b="1" dirty="0">
                <a:solidFill>
                  <a:srgbClr val="0070C0"/>
                </a:solidFill>
              </a:rPr>
              <a:t>0.1</a:t>
            </a:r>
            <a:endParaRPr lang="en-FI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21B076-83A2-E0CF-C98E-7D036BA8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407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A717FD-B342-B860-83D3-8CDE97F86C9F}"/>
              </a:ext>
            </a:extLst>
          </p:cNvPr>
          <p:cNvSpPr/>
          <p:nvPr/>
        </p:nvSpPr>
        <p:spPr>
          <a:xfrm>
            <a:off x="891251" y="2419109"/>
            <a:ext cx="509286" cy="18635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52A909-9898-BA32-D11B-AF7D91FF602F}"/>
              </a:ext>
            </a:extLst>
          </p:cNvPr>
          <p:cNvSpPr/>
          <p:nvPr/>
        </p:nvSpPr>
        <p:spPr>
          <a:xfrm>
            <a:off x="2553378" y="2419109"/>
            <a:ext cx="1243118" cy="18635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C84DA-17CB-854B-6F5C-78DED0644A44}"/>
              </a:ext>
            </a:extLst>
          </p:cNvPr>
          <p:cNvSpPr txBox="1"/>
          <p:nvPr/>
        </p:nvSpPr>
        <p:spPr>
          <a:xfrm>
            <a:off x="2553378" y="2419109"/>
            <a:ext cx="10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>
                <a:solidFill>
                  <a:srgbClr val="C00000"/>
                </a:solidFill>
              </a:rPr>
              <a:t>dendrites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961F13-E3BF-1D0E-A1F0-9AC55B83F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87" y="3792784"/>
            <a:ext cx="2894189" cy="1867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565491-209E-FBF0-6118-30F957884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841" y="1806444"/>
            <a:ext cx="2908535" cy="18503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8AABDB-FAD9-E333-CCD3-5A5259F290DC}"/>
              </a:ext>
            </a:extLst>
          </p:cNvPr>
          <p:cNvSpPr txBox="1"/>
          <p:nvPr/>
        </p:nvSpPr>
        <p:spPr>
          <a:xfrm>
            <a:off x="8244140" y="1807767"/>
            <a:ext cx="2234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>
                <a:solidFill>
                  <a:srgbClr val="C00000"/>
                </a:solidFill>
              </a:rPr>
              <a:t>Dendrites</a:t>
            </a:r>
          </a:p>
          <a:p>
            <a:r>
              <a:rPr lang="en-GB" b="1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GB" b="1" dirty="0">
                <a:solidFill>
                  <a:srgbClr val="C00000"/>
                </a:solidFill>
              </a:rPr>
              <a:t> = 0.05 +/- 0.02 </a:t>
            </a:r>
            <a:endParaRPr lang="en-FI" b="1" dirty="0">
              <a:solidFill>
                <a:srgbClr val="C00000"/>
              </a:solidFill>
            </a:endParaRPr>
          </a:p>
          <a:p>
            <a:r>
              <a:rPr lang="en-FI" b="1" dirty="0">
                <a:solidFill>
                  <a:srgbClr val="C00000"/>
                </a:solidFill>
              </a:rPr>
              <a:t>LDR = -26 dB</a:t>
            </a:r>
          </a:p>
          <a:p>
            <a:r>
              <a:rPr lang="en-GB" b="1" dirty="0">
                <a:solidFill>
                  <a:srgbClr val="C00000"/>
                </a:solidFill>
              </a:rPr>
              <a:t>M</a:t>
            </a:r>
            <a:r>
              <a:rPr lang="en-FI" b="1" dirty="0">
                <a:solidFill>
                  <a:srgbClr val="C00000"/>
                </a:solidFill>
              </a:rPr>
              <a:t>ax complexity 2.23</a:t>
            </a:r>
          </a:p>
          <a:p>
            <a:r>
              <a:rPr lang="en-FI" b="1" dirty="0">
                <a:solidFill>
                  <a:srgbClr val="C00000"/>
                </a:solidFill>
              </a:rPr>
              <a:t>D</a:t>
            </a:r>
            <a:r>
              <a:rPr lang="en-FI" b="1" baseline="-25000" dirty="0">
                <a:solidFill>
                  <a:srgbClr val="C00000"/>
                </a:solidFill>
              </a:rPr>
              <a:t>32</a:t>
            </a:r>
            <a:r>
              <a:rPr lang="en-FI" b="1" dirty="0">
                <a:solidFill>
                  <a:srgbClr val="C00000"/>
                </a:solidFill>
              </a:rPr>
              <a:t> = 1.6 mm +/- 0.4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4FF816-9F74-C154-EC0B-62707A785C17}"/>
              </a:ext>
            </a:extLst>
          </p:cNvPr>
          <p:cNvSpPr txBox="1"/>
          <p:nvPr/>
        </p:nvSpPr>
        <p:spPr>
          <a:xfrm>
            <a:off x="8244140" y="3908531"/>
            <a:ext cx="2894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D</a:t>
            </a:r>
            <a:r>
              <a:rPr lang="en-FI" b="1" dirty="0">
                <a:solidFill>
                  <a:srgbClr val="C00000"/>
                </a:solidFill>
              </a:rPr>
              <a:t>endrites + early aggregates</a:t>
            </a:r>
          </a:p>
          <a:p>
            <a:r>
              <a:rPr lang="en-GB" b="1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GB" b="1" dirty="0">
                <a:solidFill>
                  <a:srgbClr val="C00000"/>
                </a:solidFill>
              </a:rPr>
              <a:t> = 0.1 +/- 0.015 </a:t>
            </a:r>
            <a:endParaRPr lang="en-FI" b="1" dirty="0">
              <a:solidFill>
                <a:srgbClr val="C00000"/>
              </a:solidFill>
            </a:endParaRPr>
          </a:p>
          <a:p>
            <a:r>
              <a:rPr lang="en-FI" b="1" dirty="0">
                <a:solidFill>
                  <a:srgbClr val="C00000"/>
                </a:solidFill>
              </a:rPr>
              <a:t>LDR = -26 dB</a:t>
            </a:r>
          </a:p>
          <a:p>
            <a:r>
              <a:rPr lang="en-GB" b="1" dirty="0">
                <a:solidFill>
                  <a:srgbClr val="C00000"/>
                </a:solidFill>
              </a:rPr>
              <a:t>M</a:t>
            </a:r>
            <a:r>
              <a:rPr lang="en-FI" b="1" dirty="0">
                <a:solidFill>
                  <a:srgbClr val="C00000"/>
                </a:solidFill>
              </a:rPr>
              <a:t>ax complexity 2.5</a:t>
            </a:r>
          </a:p>
          <a:p>
            <a:r>
              <a:rPr lang="en-FI" b="1" dirty="0">
                <a:solidFill>
                  <a:srgbClr val="C00000"/>
                </a:solidFill>
              </a:rPr>
              <a:t>D</a:t>
            </a:r>
            <a:r>
              <a:rPr lang="en-FI" b="1" baseline="-25000" dirty="0">
                <a:solidFill>
                  <a:srgbClr val="C00000"/>
                </a:solidFill>
              </a:rPr>
              <a:t>32</a:t>
            </a:r>
            <a:r>
              <a:rPr lang="en-FI" b="1" dirty="0">
                <a:solidFill>
                  <a:srgbClr val="C00000"/>
                </a:solidFill>
              </a:rPr>
              <a:t> = 2.9 mm +/- 0.7</a:t>
            </a:r>
          </a:p>
          <a:p>
            <a:endParaRPr lang="en-FI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4692E-A33E-A46E-01AD-22B4045FDFB5}"/>
              </a:ext>
            </a:extLst>
          </p:cNvPr>
          <p:cNvSpPr txBox="1"/>
          <p:nvPr/>
        </p:nvSpPr>
        <p:spPr>
          <a:xfrm>
            <a:off x="5396767" y="5858955"/>
            <a:ext cx="608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/>
              <a:t>Particle size and </a:t>
            </a:r>
            <a:r>
              <a:rPr lang="en-FI" sz="2000" dirty="0">
                <a:latin typeface="Symbol" pitchFamily="2" charset="2"/>
              </a:rPr>
              <a:t>d</a:t>
            </a:r>
            <a:r>
              <a:rPr lang="en-FI" sz="2000" dirty="0"/>
              <a:t> values are correlated</a:t>
            </a:r>
          </a:p>
          <a:p>
            <a:r>
              <a:rPr lang="en-GB" sz="2000" dirty="0"/>
              <a:t>S</a:t>
            </a:r>
            <a:r>
              <a:rPr lang="en-FI" sz="2000" dirty="0"/>
              <a:t>imilar LDR and </a:t>
            </a:r>
            <a:r>
              <a:rPr lang="en-FI" sz="2000" dirty="0">
                <a:latin typeface="Symbol" pitchFamily="2" charset="2"/>
              </a:rPr>
              <a:t>d</a:t>
            </a:r>
            <a:r>
              <a:rPr lang="en-FI" sz="2000" dirty="0"/>
              <a:t> values were observed in other cases </a:t>
            </a:r>
          </a:p>
        </p:txBody>
      </p:sp>
    </p:spTree>
    <p:extLst>
      <p:ext uri="{BB962C8B-B14F-4D97-AF65-F5344CB8AC3E}">
        <p14:creationId xmlns:p14="http://schemas.microsoft.com/office/powerpoint/2010/main" val="145435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6F88-7FD1-D29D-F5D0-C1DDC26B1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615262-0FA0-3D84-2853-306FFCE6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" y="0"/>
            <a:ext cx="523407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DA184-C5F0-11E2-F3DD-5DA642DBE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43" y="3602622"/>
            <a:ext cx="5951941" cy="1505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3C570-4865-5D0E-948E-DD5BB286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88" y="5113034"/>
            <a:ext cx="5951941" cy="14843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32DAFA-08E7-E98C-7D0B-261EC789D4E9}"/>
              </a:ext>
            </a:extLst>
          </p:cNvPr>
          <p:cNvSpPr txBox="1"/>
          <p:nvPr/>
        </p:nvSpPr>
        <p:spPr>
          <a:xfrm>
            <a:off x="5517461" y="1675187"/>
            <a:ext cx="5850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200" dirty="0"/>
              <a:t>In this case D</a:t>
            </a:r>
            <a:r>
              <a:rPr lang="en-FI" sz="3200" baseline="-25000" dirty="0"/>
              <a:t>32 </a:t>
            </a:r>
            <a:r>
              <a:rPr lang="en-FI" sz="3200" dirty="0"/>
              <a:t>and </a:t>
            </a:r>
            <a:r>
              <a:rPr lang="en-FI" sz="3200" dirty="0">
                <a:latin typeface="Symbol" pitchFamily="2" charset="2"/>
              </a:rPr>
              <a:t>d</a:t>
            </a:r>
            <a:r>
              <a:rPr lang="en-FI" sz="3200" dirty="0"/>
              <a:t> are not correlated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BA097-B38B-332A-7177-E96761CB3E87}"/>
              </a:ext>
            </a:extLst>
          </p:cNvPr>
          <p:cNvSpPr/>
          <p:nvPr/>
        </p:nvSpPr>
        <p:spPr>
          <a:xfrm>
            <a:off x="3483979" y="2419110"/>
            <a:ext cx="567159" cy="413216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9FFAEE-1B36-7309-B52A-1AF5EF531CD7}"/>
              </a:ext>
            </a:extLst>
          </p:cNvPr>
          <p:cNvSpPr/>
          <p:nvPr/>
        </p:nvSpPr>
        <p:spPr>
          <a:xfrm>
            <a:off x="1321443" y="2401523"/>
            <a:ext cx="1074516" cy="413216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515C2-AF0E-6383-0CEB-CE2ED9F9A781}"/>
              </a:ext>
            </a:extLst>
          </p:cNvPr>
          <p:cNvSpPr/>
          <p:nvPr/>
        </p:nvSpPr>
        <p:spPr>
          <a:xfrm>
            <a:off x="6933432" y="3796496"/>
            <a:ext cx="1423489" cy="262480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5161A5-283A-2F01-B085-C733C153BDE9}"/>
              </a:ext>
            </a:extLst>
          </p:cNvPr>
          <p:cNvSpPr/>
          <p:nvPr/>
        </p:nvSpPr>
        <p:spPr>
          <a:xfrm>
            <a:off x="10129777" y="3796494"/>
            <a:ext cx="567159" cy="262480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A46537-BC10-68AD-3697-F20CB27C6E10}"/>
              </a:ext>
            </a:extLst>
          </p:cNvPr>
          <p:cNvSpPr/>
          <p:nvPr/>
        </p:nvSpPr>
        <p:spPr>
          <a:xfrm>
            <a:off x="11204294" y="3795419"/>
            <a:ext cx="140485" cy="262480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712C2E-1B8C-7034-505B-5B3CCFEF7B16}"/>
              </a:ext>
            </a:extLst>
          </p:cNvPr>
          <p:cNvSpPr/>
          <p:nvPr/>
        </p:nvSpPr>
        <p:spPr>
          <a:xfrm>
            <a:off x="4316393" y="2401523"/>
            <a:ext cx="128286" cy="414974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444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74B29-D4D2-D153-EA1C-F97BD9A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37BE-CEE5-4540-B2F8-69D87B82EA50}" type="datetime1">
              <a:rPr lang="fi-FI" smtClean="0"/>
              <a:t>26.5.2026</a:t>
            </a:fld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C5BA72-FE43-AECD-F0CC-A8BD2EE27D22}"/>
              </a:ext>
            </a:extLst>
          </p:cNvPr>
          <p:cNvGrpSpPr/>
          <p:nvPr/>
        </p:nvGrpSpPr>
        <p:grpSpPr>
          <a:xfrm>
            <a:off x="0" y="0"/>
            <a:ext cx="5201728" cy="6858000"/>
            <a:chOff x="0" y="0"/>
            <a:chExt cx="520172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7BFE0C-A24B-E0CE-A8D9-80049865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01728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26D924-1792-5F4F-9CFA-0091FFD8238A}"/>
                </a:ext>
              </a:extLst>
            </p:cNvPr>
            <p:cNvSpPr/>
            <p:nvPr/>
          </p:nvSpPr>
          <p:spPr>
            <a:xfrm>
              <a:off x="3483979" y="2419110"/>
              <a:ext cx="567159" cy="413216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60FAA5-7E8F-EE35-433B-AB0290E132CD}"/>
                </a:ext>
              </a:extLst>
            </p:cNvPr>
            <p:cNvSpPr/>
            <p:nvPr/>
          </p:nvSpPr>
          <p:spPr>
            <a:xfrm>
              <a:off x="1321443" y="2401523"/>
              <a:ext cx="1074516" cy="413216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006FDE-9B36-BC24-7239-9D9B9558A274}"/>
                </a:ext>
              </a:extLst>
            </p:cNvPr>
            <p:cNvSpPr/>
            <p:nvPr/>
          </p:nvSpPr>
          <p:spPr>
            <a:xfrm>
              <a:off x="4316393" y="2401523"/>
              <a:ext cx="128286" cy="4149749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F2AA28-F34A-DD4E-6437-832864EF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33" y="1861154"/>
            <a:ext cx="3149913" cy="1999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A84398-B8C3-8188-0749-53B95E83F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978" y="4141594"/>
            <a:ext cx="3168367" cy="2015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189879-75AB-EF15-056D-17E59CAD2D52}"/>
              </a:ext>
            </a:extLst>
          </p:cNvPr>
          <p:cNvSpPr txBox="1"/>
          <p:nvPr/>
        </p:nvSpPr>
        <p:spPr>
          <a:xfrm>
            <a:off x="5537978" y="136526"/>
            <a:ext cx="6152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/>
              <a:t>Aggregates and graupel like particles exhibit differences in LDR values</a:t>
            </a:r>
          </a:p>
          <a:p>
            <a:r>
              <a:rPr lang="en-GB" sz="2800" dirty="0"/>
              <a:t>B</a:t>
            </a:r>
            <a:r>
              <a:rPr lang="en-FI" sz="2800" dirty="0"/>
              <a:t>oth exhibit high </a:t>
            </a:r>
            <a:r>
              <a:rPr lang="en-FI" sz="2800" dirty="0">
                <a:latin typeface="Symbol" pitchFamily="2" charset="2"/>
              </a:rPr>
              <a:t>d</a:t>
            </a:r>
            <a:r>
              <a:rPr lang="en-FI" sz="2800" dirty="0"/>
              <a:t> values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7DACD-6692-85F8-3313-4D48CD754CE8}"/>
              </a:ext>
            </a:extLst>
          </p:cNvPr>
          <p:cNvSpPr txBox="1"/>
          <p:nvPr/>
        </p:nvSpPr>
        <p:spPr>
          <a:xfrm>
            <a:off x="8796240" y="4272261"/>
            <a:ext cx="21703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C00000"/>
                </a:solidFill>
              </a:rPr>
              <a:t>Graupel</a:t>
            </a:r>
            <a:endParaRPr lang="en-FI" b="1" dirty="0">
              <a:solidFill>
                <a:srgbClr val="C0000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GB" b="1" dirty="0">
                <a:solidFill>
                  <a:srgbClr val="C00000"/>
                </a:solidFill>
              </a:rPr>
              <a:t> = 0.32 +/- 0.06 </a:t>
            </a:r>
            <a:endParaRPr lang="en-FI" b="1" dirty="0">
              <a:solidFill>
                <a:srgbClr val="C00000"/>
              </a:solidFill>
            </a:endParaRPr>
          </a:p>
          <a:p>
            <a:r>
              <a:rPr lang="en-FI" b="1" dirty="0">
                <a:solidFill>
                  <a:srgbClr val="C00000"/>
                </a:solidFill>
              </a:rPr>
              <a:t>LDR = -27 dB</a:t>
            </a:r>
          </a:p>
          <a:p>
            <a:r>
              <a:rPr lang="en-GB" b="1" dirty="0">
                <a:solidFill>
                  <a:srgbClr val="C00000"/>
                </a:solidFill>
              </a:rPr>
              <a:t>M</a:t>
            </a:r>
            <a:r>
              <a:rPr lang="en-FI" b="1" dirty="0">
                <a:solidFill>
                  <a:srgbClr val="C00000"/>
                </a:solidFill>
              </a:rPr>
              <a:t>ax complexity 1.74</a:t>
            </a:r>
          </a:p>
          <a:p>
            <a:r>
              <a:rPr lang="en-FI" b="1" dirty="0">
                <a:solidFill>
                  <a:srgbClr val="C00000"/>
                </a:solidFill>
              </a:rPr>
              <a:t>D</a:t>
            </a:r>
            <a:r>
              <a:rPr lang="en-FI" b="1" baseline="-25000" dirty="0">
                <a:solidFill>
                  <a:srgbClr val="C00000"/>
                </a:solidFill>
              </a:rPr>
              <a:t>32</a:t>
            </a:r>
            <a:r>
              <a:rPr lang="en-FI" b="1" dirty="0">
                <a:solidFill>
                  <a:srgbClr val="C00000"/>
                </a:solidFill>
              </a:rPr>
              <a:t> = 1.2 mm +/- 0.7</a:t>
            </a:r>
          </a:p>
          <a:p>
            <a:endParaRPr lang="en-FI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5515C-4A3C-7C8C-7D72-57EE5628E8A7}"/>
              </a:ext>
            </a:extLst>
          </p:cNvPr>
          <p:cNvSpPr txBox="1"/>
          <p:nvPr/>
        </p:nvSpPr>
        <p:spPr>
          <a:xfrm>
            <a:off x="8796240" y="1930768"/>
            <a:ext cx="2450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>
                <a:solidFill>
                  <a:srgbClr val="C00000"/>
                </a:solidFill>
              </a:rPr>
              <a:t>Aggregates of dendrites</a:t>
            </a:r>
          </a:p>
          <a:p>
            <a:r>
              <a:rPr lang="en-GB" b="1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GB" b="1" dirty="0">
                <a:solidFill>
                  <a:srgbClr val="C00000"/>
                </a:solidFill>
              </a:rPr>
              <a:t> = 0.32 +/- 0.03 </a:t>
            </a:r>
            <a:endParaRPr lang="en-FI" b="1" dirty="0">
              <a:solidFill>
                <a:srgbClr val="C00000"/>
              </a:solidFill>
            </a:endParaRPr>
          </a:p>
          <a:p>
            <a:r>
              <a:rPr lang="en-FI" b="1" dirty="0">
                <a:solidFill>
                  <a:srgbClr val="C00000"/>
                </a:solidFill>
              </a:rPr>
              <a:t>LDR = -21 dB</a:t>
            </a:r>
          </a:p>
          <a:p>
            <a:r>
              <a:rPr lang="en-GB" b="1" dirty="0">
                <a:solidFill>
                  <a:srgbClr val="C00000"/>
                </a:solidFill>
              </a:rPr>
              <a:t>M</a:t>
            </a:r>
            <a:r>
              <a:rPr lang="en-FI" b="1" dirty="0">
                <a:solidFill>
                  <a:srgbClr val="C00000"/>
                </a:solidFill>
              </a:rPr>
              <a:t>ax complexity 2.5</a:t>
            </a:r>
          </a:p>
          <a:p>
            <a:r>
              <a:rPr lang="en-FI" b="1" dirty="0">
                <a:solidFill>
                  <a:srgbClr val="C00000"/>
                </a:solidFill>
              </a:rPr>
              <a:t>D</a:t>
            </a:r>
            <a:r>
              <a:rPr lang="en-FI" b="1" baseline="-25000" dirty="0">
                <a:solidFill>
                  <a:srgbClr val="C00000"/>
                </a:solidFill>
              </a:rPr>
              <a:t>32</a:t>
            </a:r>
            <a:r>
              <a:rPr lang="en-FI" b="1" dirty="0">
                <a:solidFill>
                  <a:srgbClr val="C00000"/>
                </a:solidFill>
              </a:rPr>
              <a:t> = 5 mm +/- 0.7</a:t>
            </a:r>
          </a:p>
        </p:txBody>
      </p:sp>
    </p:spTree>
    <p:extLst>
      <p:ext uri="{BB962C8B-B14F-4D97-AF65-F5344CB8AC3E}">
        <p14:creationId xmlns:p14="http://schemas.microsoft.com/office/powerpoint/2010/main" val="409930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5A039020-15AA-BFE7-B56B-1A798EE7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40" y="213890"/>
            <a:ext cx="10639815" cy="992559"/>
          </a:xfrm>
        </p:spPr>
        <p:txBody>
          <a:bodyPr>
            <a:normAutofit/>
          </a:bodyPr>
          <a:lstStyle/>
          <a:p>
            <a:r>
              <a:rPr lang="en-FI" sz="3600" dirty="0"/>
              <a:t>Conclusions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2F2D6-6F0D-492B-FD19-E13BF580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F0204-CAB1-4F8F-AC31-84AFFB3038BE}" type="datetime1">
              <a:rPr lang="fi-FI" smtClean="0"/>
              <a:t>26.5.2026</a:t>
            </a:fld>
            <a:endParaRPr lang="fi-FI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F8E65-EB42-3AAB-121C-8AFBDD6CD3E5}"/>
              </a:ext>
            </a:extLst>
          </p:cNvPr>
          <p:cNvSpPr txBox="1"/>
          <p:nvPr/>
        </p:nvSpPr>
        <p:spPr>
          <a:xfrm>
            <a:off x="6923260" y="1347479"/>
            <a:ext cx="50849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400" dirty="0"/>
              <a:t>Lidar volume depolarisation and radar LDR can be used to identify particle growth processes</a:t>
            </a:r>
          </a:p>
          <a:p>
            <a:endParaRPr lang="en-FI" sz="2400" dirty="0"/>
          </a:p>
          <a:p>
            <a:r>
              <a:rPr lang="en-FI" sz="2400" b="1" dirty="0"/>
              <a:t>Dendrites</a:t>
            </a:r>
            <a:r>
              <a:rPr lang="en-FI" sz="2400" dirty="0"/>
              <a:t> – low LDR  and depolarisation values</a:t>
            </a:r>
          </a:p>
          <a:p>
            <a:r>
              <a:rPr lang="en-FI" sz="2400" b="1" dirty="0"/>
              <a:t>Aggregation</a:t>
            </a:r>
            <a:r>
              <a:rPr lang="en-FI" sz="2400" dirty="0"/>
              <a:t> – increases both LDR and lidar depolarisation</a:t>
            </a:r>
          </a:p>
          <a:p>
            <a:r>
              <a:rPr lang="en-FI" sz="2400" b="1" dirty="0"/>
              <a:t>Riming</a:t>
            </a:r>
            <a:r>
              <a:rPr lang="en-FI" sz="2400" dirty="0"/>
              <a:t> – increases lidar depolarisation and (slightly decreases) LDR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A17728-EE6C-85D0-A427-B13771EC4DCF}"/>
              </a:ext>
            </a:extLst>
          </p:cNvPr>
          <p:cNvGrpSpPr/>
          <p:nvPr/>
        </p:nvGrpSpPr>
        <p:grpSpPr>
          <a:xfrm>
            <a:off x="-47045" y="1175152"/>
            <a:ext cx="6970306" cy="4751583"/>
            <a:chOff x="-47045" y="1175152"/>
            <a:chExt cx="6970306" cy="47515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0846D6-C26A-7E0D-2BD5-E2433E1DF33D}"/>
                </a:ext>
              </a:extLst>
            </p:cNvPr>
            <p:cNvGrpSpPr/>
            <p:nvPr/>
          </p:nvGrpSpPr>
          <p:grpSpPr>
            <a:xfrm>
              <a:off x="-47045" y="1175152"/>
              <a:ext cx="6970306" cy="4751583"/>
              <a:chOff x="-216426" y="1122744"/>
              <a:chExt cx="6418196" cy="437754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34F7F24-B9B7-0995-9752-E74FA6752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2312" y="1122744"/>
                <a:ext cx="5749458" cy="437754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EB51D7A-7F27-CEE2-B11E-D018E219C160}"/>
                  </a:ext>
                </a:extLst>
              </p:cNvPr>
              <p:cNvSpPr/>
              <p:nvPr/>
            </p:nvSpPr>
            <p:spPr>
              <a:xfrm>
                <a:off x="1173802" y="4209981"/>
                <a:ext cx="286333" cy="27650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328CF9F-8178-67B2-2444-255A0E47E81B}"/>
                  </a:ext>
                </a:extLst>
              </p:cNvPr>
              <p:cNvSpPr/>
              <p:nvPr/>
            </p:nvSpPr>
            <p:spPr>
              <a:xfrm>
                <a:off x="3876466" y="4209981"/>
                <a:ext cx="286333" cy="27650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0606BEE-F1A9-D688-55BC-ABB55B486C1E}"/>
                  </a:ext>
                </a:extLst>
              </p:cNvPr>
              <p:cNvSpPr/>
              <p:nvPr/>
            </p:nvSpPr>
            <p:spPr>
              <a:xfrm>
                <a:off x="3590133" y="2929728"/>
                <a:ext cx="286333" cy="27650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0EA6CB-2F4E-BFE7-9FB3-6F59DE5D2D1F}"/>
                  </a:ext>
                </a:extLst>
              </p:cNvPr>
              <p:cNvSpPr/>
              <p:nvPr/>
            </p:nvSpPr>
            <p:spPr>
              <a:xfrm>
                <a:off x="1720153" y="3933480"/>
                <a:ext cx="286333" cy="27650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6C87495-85DE-D023-4DF7-9ED4595D0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0457" y="4348231"/>
                <a:ext cx="2134125" cy="0"/>
              </a:xfrm>
              <a:prstGeom prst="straightConnector1">
                <a:avLst/>
              </a:prstGeom>
              <a:ln w="34925" cmpd="thickThin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DEF9E84-E91F-BD39-0323-60706E37DF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48560" y="4106456"/>
                <a:ext cx="260018" cy="138250"/>
              </a:xfrm>
              <a:prstGeom prst="straightConnector1">
                <a:avLst/>
              </a:prstGeom>
              <a:ln w="34925" cmpd="thickThin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A3AEA4A-9BCB-3F15-728F-7294261599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7268" y="3169778"/>
                <a:ext cx="1449795" cy="770292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BA8F1B-5E30-489A-A39A-12141011EF42}"/>
                  </a:ext>
                </a:extLst>
              </p:cNvPr>
              <p:cNvSpPr txBox="1"/>
              <p:nvPr/>
            </p:nvSpPr>
            <p:spPr>
              <a:xfrm>
                <a:off x="2075810" y="4537232"/>
                <a:ext cx="1120603" cy="48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I" sz="2800" b="1" dirty="0"/>
                  <a:t>Riming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DA5CA96-38D3-3921-979D-136997696639}"/>
                  </a:ext>
                </a:extLst>
              </p:cNvPr>
              <p:cNvSpPr txBox="1"/>
              <p:nvPr/>
            </p:nvSpPr>
            <p:spPr>
              <a:xfrm rot="20058837">
                <a:off x="2071393" y="3467087"/>
                <a:ext cx="1829687" cy="48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I" sz="2800" b="1" dirty="0">
                    <a:solidFill>
                      <a:schemeClr val="bg1"/>
                    </a:solidFill>
                  </a:rPr>
                  <a:t>Aggregation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B16F685-3AE3-C598-7CB3-8BA1CA185079}"/>
                  </a:ext>
                </a:extLst>
              </p:cNvPr>
              <p:cNvSpPr txBox="1"/>
              <p:nvPr/>
            </p:nvSpPr>
            <p:spPr>
              <a:xfrm>
                <a:off x="-216426" y="4133987"/>
                <a:ext cx="1317860" cy="425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I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Dendrites</a:t>
                </a: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350D6D2-DC51-211F-BDE8-8D383EDDA6C9}"/>
                  </a:ext>
                </a:extLst>
              </p:cNvPr>
              <p:cNvSpPr/>
              <p:nvPr/>
            </p:nvSpPr>
            <p:spPr>
              <a:xfrm>
                <a:off x="1076989" y="1668659"/>
                <a:ext cx="684729" cy="2312976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64F7BA-4074-CAF4-868C-F65F0CA09005}"/>
                  </a:ext>
                </a:extLst>
              </p:cNvPr>
              <p:cNvSpPr txBox="1"/>
              <p:nvPr/>
            </p:nvSpPr>
            <p:spPr>
              <a:xfrm>
                <a:off x="1708577" y="2004797"/>
                <a:ext cx="1693893" cy="425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I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Mixed-phase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78A8A0-D71B-0422-226B-96705A4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509" y="2744271"/>
              <a:ext cx="666750" cy="533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B990AD-D4D9-0A0D-AF7B-D192C664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759" y="4710908"/>
              <a:ext cx="889000" cy="660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840BAB-D4A5-66C7-0890-9FCC58B37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5035" y="3373769"/>
              <a:ext cx="484723" cy="7497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992678-1951-2B4D-50B5-96E2F64F5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3801" y="4826301"/>
              <a:ext cx="629100" cy="489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0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AR ppt-pohjat_030120" id="{CE900733-F48C-4A46-8AAE-7973213650D2}" vid="{DBC8FA45-D9BB-C247-A359-8986376B5F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33729</TotalTime>
  <Words>512</Words>
  <Application>Microsoft Macintosh PowerPoint</Application>
  <PresentationFormat>Widescreen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Symbol</vt:lpstr>
      <vt:lpstr>Office Theme</vt:lpstr>
      <vt:lpstr>Identification of ice particle types using radar and ceilometer depolarisation observations</vt:lpstr>
      <vt:lpstr>Why depolarization observations are interesting?</vt:lpstr>
      <vt:lpstr>PowerPoint Presentation</vt:lpstr>
      <vt:lpstr>Hyytiälä measurements</vt:lpstr>
      <vt:lpstr>PowerPoint Presentation</vt:lpstr>
      <vt:lpstr>Low lidar depolarisation values (0.05) in pristine dendrites / aggregation rises them to 0.1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ATM354 Cloud Physics Lecture 1</dc:title>
  <dc:creator>Moisseev, Dmitri</dc:creator>
  <cp:lastModifiedBy>Moisseev, Dmitri</cp:lastModifiedBy>
  <cp:revision>287</cp:revision>
  <dcterms:created xsi:type="dcterms:W3CDTF">2021-11-02T11:46:30Z</dcterms:created>
  <dcterms:modified xsi:type="dcterms:W3CDTF">2026-05-26T11:53:13Z</dcterms:modified>
</cp:coreProperties>
</file>